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80" r:id="rId4"/>
    <p:sldId id="264" r:id="rId5"/>
    <p:sldId id="297" r:id="rId6"/>
    <p:sldId id="281" r:id="rId7"/>
    <p:sldId id="283" r:id="rId8"/>
    <p:sldId id="268" r:id="rId9"/>
    <p:sldId id="266" r:id="rId10"/>
    <p:sldId id="284" r:id="rId11"/>
    <p:sldId id="285" r:id="rId12"/>
    <p:sldId id="267" r:id="rId13"/>
    <p:sldId id="286" r:id="rId14"/>
    <p:sldId id="287" r:id="rId15"/>
    <p:sldId id="269" r:id="rId16"/>
    <p:sldId id="271" r:id="rId17"/>
    <p:sldId id="288" r:id="rId18"/>
    <p:sldId id="295" r:id="rId19"/>
    <p:sldId id="296" r:id="rId20"/>
    <p:sldId id="272" r:id="rId21"/>
    <p:sldId id="274" r:id="rId22"/>
    <p:sldId id="275" r:id="rId23"/>
    <p:sldId id="277" r:id="rId24"/>
    <p:sldId id="294" r:id="rId25"/>
    <p:sldId id="300" r:id="rId26"/>
    <p:sldId id="301" r:id="rId27"/>
    <p:sldId id="298" r:id="rId28"/>
    <p:sldId id="276" r:id="rId29"/>
    <p:sldId id="293" r:id="rId30"/>
    <p:sldId id="299" r:id="rId31"/>
    <p:sldId id="292" r:id="rId32"/>
    <p:sldId id="291" r:id="rId33"/>
    <p:sldId id="278" r:id="rId34"/>
    <p:sldId id="302" r:id="rId35"/>
  </p:sldIdLst>
  <p:sldSz cx="9144000" cy="6858000" type="screen4x3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425" autoAdjust="0"/>
    <p:restoredTop sz="91791" autoAdjust="0"/>
  </p:normalViewPr>
  <p:slideViewPr>
    <p:cSldViewPr snapToObjects="1">
      <p:cViewPr varScale="1">
        <p:scale>
          <a:sx n="94" d="100"/>
          <a:sy n="94" d="100"/>
        </p:scale>
        <p:origin x="-3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E7ABF8-DCB3-4763-A734-7CF3D544DFA6}" type="datetimeFigureOut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BCDD3-D201-4EFE-96E3-86914F4C4E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D94016-3F58-45E0-B1C7-177B804DF297}" type="datetimeFigureOut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A7751-D643-4057-BF0E-F875F5781FF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AA7751-D643-4057-BF0E-F875F5781FFF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A7751-D643-4057-BF0E-F875F5781FFF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A7751-D643-4057-BF0E-F875F5781FFF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1A295-C11D-4815-B14B-3BD77A5C49BA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96EF6-4CCB-4CA5-8F71-E8BF0615E328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15952-7B4E-4678-BDF7-5FB4E85758E5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682DD-B738-4FAB-988E-98F9891570BA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8C135-0E8B-4A48-9065-0216BEE9F034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13CC-971C-4875-AFBF-06728D7544EE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00798-99AB-42DE-BD28-02DB3B317B20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96835-04FE-4538-A883-7AF1421B9312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DF29-A954-47B3-BAEA-A2B5DE845332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8AC29-8F20-4DBE-A4DB-8EF2B566C93C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9CB0-AAD5-4828-8809-074A80CC769B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B02EC-D507-4873-8DF5-D082BCF237C1}" type="datetime1">
              <a:rPr lang="zh-CN" altLang="en-US" smtClean="0"/>
              <a:pPr/>
              <a:t>2010-8-21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Minimizing Geometric Distance By Iterative Linear Optimization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err="1" smtClean="0"/>
              <a:t>Yisong</a:t>
            </a:r>
            <a:r>
              <a:rPr lang="en-US" altLang="zh-CN" dirty="0" smtClean="0"/>
              <a:t> Chen, </a:t>
            </a:r>
            <a:r>
              <a:rPr lang="en-US" altLang="zh-CN" dirty="0" err="1" smtClean="0"/>
              <a:t>Jiewei</a:t>
            </a:r>
            <a:r>
              <a:rPr lang="en-US" altLang="zh-CN" dirty="0" smtClean="0"/>
              <a:t> Sun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An alternative: the geometric distance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/>
          <a:lstStyle/>
          <a:p>
            <a:r>
              <a:rPr lang="en-US" altLang="zh-CN" dirty="0" smtClean="0"/>
              <a:t>Directly measures the </a:t>
            </a:r>
            <a:r>
              <a:rPr lang="en-US" altLang="zh-CN" dirty="0" smtClean="0">
                <a:solidFill>
                  <a:srgbClr val="FF0000"/>
                </a:solidFill>
              </a:rPr>
              <a:t>Euclidean distance</a:t>
            </a:r>
            <a:r>
              <a:rPr lang="en-US" altLang="zh-CN" dirty="0" smtClean="0"/>
              <a:t> .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Hard to work with. Needs </a:t>
            </a:r>
            <a:r>
              <a:rPr lang="en-US" altLang="zh-CN" u="sng" dirty="0" smtClean="0"/>
              <a:t>non-linear optimization</a:t>
            </a:r>
            <a:r>
              <a:rPr lang="en-US" altLang="zh-CN" dirty="0" smtClean="0"/>
              <a:t>.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10</a:t>
            </a:fld>
            <a:endParaRPr lang="zh-CN" altLang="en-US"/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928662" y="1865883"/>
          <a:ext cx="6048375" cy="547687"/>
        </p:xfrm>
        <a:graphic>
          <a:graphicData uri="http://schemas.openxmlformats.org/presentationml/2006/ole">
            <p:oleObj spid="_x0000_s38915" name="公式" r:id="rId3" imgW="3225600" imgH="29196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58040" y="1767239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o</a:t>
            </a:r>
            <a:r>
              <a:rPr lang="en-US" altLang="zh-CN" dirty="0" smtClean="0"/>
              <a:t>=(</a:t>
            </a:r>
            <a:r>
              <a:rPr lang="en-US" altLang="zh-CN" dirty="0" err="1" smtClean="0"/>
              <a:t>x</a:t>
            </a:r>
            <a:r>
              <a:rPr lang="en-US" altLang="zh-CN" baseline="-25000" dirty="0" err="1" smtClean="0"/>
              <a:t>o</a:t>
            </a:r>
            <a:r>
              <a:rPr lang="en-US" altLang="zh-CN" dirty="0" err="1" smtClean="0"/>
              <a:t>,y</a:t>
            </a:r>
            <a:r>
              <a:rPr lang="en-US" altLang="zh-CN" baseline="-25000" dirty="0" err="1" smtClean="0"/>
              <a:t>o</a:t>
            </a:r>
            <a:r>
              <a:rPr lang="en-US" altLang="zh-CN" dirty="0" err="1" smtClean="0"/>
              <a:t>,w</a:t>
            </a:r>
            <a:r>
              <a:rPr lang="en-US" altLang="zh-CN" baseline="-25000" dirty="0" err="1" smtClean="0"/>
              <a:t>o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 </a:t>
            </a:r>
            <a:r>
              <a:rPr lang="en-US" altLang="zh-CN" dirty="0" smtClean="0"/>
              <a:t>=(</a:t>
            </a:r>
            <a:r>
              <a:rPr lang="en-US" altLang="zh-CN" dirty="0" err="1" smtClean="0"/>
              <a:t>x</a:t>
            </a:r>
            <a:r>
              <a:rPr lang="en-US" altLang="zh-CN" baseline="-25000" dirty="0" err="1" smtClean="0"/>
              <a:t>t</a:t>
            </a:r>
            <a:r>
              <a:rPr lang="en-US" altLang="zh-CN" dirty="0" err="1" smtClean="0"/>
              <a:t>,y</a:t>
            </a:r>
            <a:r>
              <a:rPr lang="en-US" altLang="zh-CN" baseline="-25000" dirty="0" err="1" smtClean="0"/>
              <a:t>t</a:t>
            </a:r>
            <a:r>
              <a:rPr lang="en-US" altLang="zh-CN" dirty="0" err="1" smtClean="0"/>
              <a:t>,w</a:t>
            </a:r>
            <a:r>
              <a:rPr lang="en-US" altLang="zh-CN" baseline="-25000" dirty="0" err="1" smtClean="0"/>
              <a:t>t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pic>
        <p:nvPicPr>
          <p:cNvPr id="8" name="图片 7" descr="happ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1994" y="3268744"/>
            <a:ext cx="228600" cy="228600"/>
          </a:xfrm>
          <a:prstGeom prst="rect">
            <a:avLst/>
          </a:prstGeom>
        </p:spPr>
      </p:pic>
      <p:pic>
        <p:nvPicPr>
          <p:cNvPr id="9" name="图片 8" descr="sad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16" y="4929198"/>
            <a:ext cx="228600" cy="22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00034" y="1214422"/>
            <a:ext cx="628654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Can we combine the advantages of algebraic distance and geometric distance?</a:t>
            </a:r>
          </a:p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00232" y="3714752"/>
            <a:ext cx="650085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Is there an approach that is capable of minimizing the </a:t>
            </a:r>
            <a:r>
              <a:rPr lang="en-US" altLang="zh-CN" sz="3200" u="sng" dirty="0" smtClean="0"/>
              <a:t>geometric distance</a:t>
            </a:r>
            <a:r>
              <a:rPr lang="en-US" altLang="zh-CN" sz="3200" dirty="0" smtClean="0"/>
              <a:t> by </a:t>
            </a:r>
            <a:r>
              <a:rPr lang="en-US" altLang="zh-CN" sz="3200" u="sng" dirty="0" smtClean="0"/>
              <a:t>linear optimization</a:t>
            </a:r>
            <a:r>
              <a:rPr lang="en-US" altLang="zh-CN" sz="3200" dirty="0" smtClean="0"/>
              <a:t>?</a:t>
            </a:r>
            <a:endParaRPr lang="zh-CN" altLang="en-US" sz="3200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804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Relationship between </a:t>
            </a:r>
            <a:r>
              <a:rPr lang="en-US" altLang="zh-CN" dirty="0" err="1" smtClean="0"/>
              <a:t>d</a:t>
            </a:r>
            <a:r>
              <a:rPr lang="en-US" altLang="zh-CN" baseline="-25000" dirty="0" err="1" smtClean="0"/>
              <a:t>alg</a:t>
            </a:r>
            <a:r>
              <a:rPr lang="en-US" altLang="zh-CN" baseline="-25000" dirty="0" smtClean="0"/>
              <a:t> </a:t>
            </a:r>
            <a:r>
              <a:rPr lang="en-US" altLang="zh-CN" dirty="0" smtClean="0"/>
              <a:t>and </a:t>
            </a:r>
            <a:r>
              <a:rPr lang="en-US" altLang="zh-CN" dirty="0" err="1" smtClean="0"/>
              <a:t>d</a:t>
            </a:r>
            <a:r>
              <a:rPr lang="en-US" altLang="zh-CN" baseline="-25000" dirty="0" err="1" smtClean="0"/>
              <a:t>geo</a:t>
            </a:r>
            <a:endParaRPr lang="zh-CN" altLang="en-US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857224" y="1571612"/>
          <a:ext cx="5143500" cy="500063"/>
        </p:xfrm>
        <a:graphic>
          <a:graphicData uri="http://schemas.openxmlformats.org/presentationml/2006/ole">
            <p:oleObj spid="_x0000_s5123" name="公式" r:id="rId3" imgW="2743200" imgH="266400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827086" y="2214559"/>
          <a:ext cx="5906273" cy="500061"/>
        </p:xfrm>
        <a:graphic>
          <a:graphicData uri="http://schemas.openxmlformats.org/presentationml/2006/ole">
            <p:oleObj spid="_x0000_s5124" name="公式" r:id="rId4" imgW="3149280" imgH="266400" progId="Equation.3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928662" y="3643314"/>
          <a:ext cx="2424113" cy="517525"/>
        </p:xfrm>
        <a:graphic>
          <a:graphicData uri="http://schemas.openxmlformats.org/presentationml/2006/ole">
            <p:oleObj spid="_x0000_s5125" name="公式" r:id="rId5" imgW="1130040" imgH="241200" progId="Equation.3">
              <p:embed/>
            </p:oleObj>
          </a:graphicData>
        </a:graphic>
      </p:graphicFrame>
      <p:sp>
        <p:nvSpPr>
          <p:cNvPr id="8" name="下箭头 7"/>
          <p:cNvSpPr/>
          <p:nvPr/>
        </p:nvSpPr>
        <p:spPr>
          <a:xfrm>
            <a:off x="2071670" y="2928934"/>
            <a:ext cx="50006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57224" y="4572008"/>
            <a:ext cx="72866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Make the algebraic distance approach the geometric distance by letting 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w</a:t>
            </a:r>
            <a:r>
              <a:rPr lang="en-US" altLang="zh-CN" sz="24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altLang="zh-CN" sz="2400" dirty="0" err="1" smtClean="0">
                <a:solidFill>
                  <a:srgbClr val="FF0000"/>
                </a:solidFill>
              </a:rPr>
              <a:t>w</a:t>
            </a:r>
            <a:r>
              <a:rPr lang="en-US" altLang="zh-CN" sz="2400" baseline="-25000" dirty="0" err="1" smtClean="0">
                <a:solidFill>
                  <a:srgbClr val="FF0000"/>
                </a:solidFill>
              </a:rPr>
              <a:t>o</a:t>
            </a:r>
            <a:r>
              <a:rPr lang="en-US" altLang="zh-CN" sz="2400" dirty="0" smtClean="0"/>
              <a:t> approach 1.0,  which can be done by Iteratively adjusting P</a:t>
            </a:r>
            <a:r>
              <a:rPr lang="en-US" altLang="zh-CN" sz="2400" baseline="-25000" dirty="0" smtClean="0"/>
              <a:t>s  </a:t>
            </a:r>
            <a:r>
              <a:rPr lang="en-US" altLang="zh-CN" sz="2400" dirty="0" smtClean="0"/>
              <a:t>and P</a:t>
            </a:r>
            <a:r>
              <a:rPr lang="en-US" altLang="zh-CN" sz="2400" baseline="-25000" dirty="0" smtClean="0"/>
              <a:t>o</a:t>
            </a:r>
            <a:r>
              <a:rPr lang="en-US" altLang="zh-CN" sz="2400" dirty="0" smtClean="0"/>
              <a:t> . (P</a:t>
            </a:r>
            <a:r>
              <a:rPr lang="en-US" altLang="zh-CN" sz="2400" baseline="-25000" dirty="0" smtClean="0"/>
              <a:t>t</a:t>
            </a:r>
            <a:r>
              <a:rPr lang="en-US" altLang="zh-CN" sz="2400" dirty="0" smtClean="0"/>
              <a:t> changes in synchronization with P</a:t>
            </a:r>
            <a:r>
              <a:rPr lang="en-US" altLang="zh-CN" sz="2400" baseline="-25000" dirty="0" smtClean="0"/>
              <a:t>s</a:t>
            </a:r>
            <a:r>
              <a:rPr lang="en-US" altLang="zh-CN" sz="2400" dirty="0" smtClean="0"/>
              <a:t> Under </a:t>
            </a:r>
            <a:r>
              <a:rPr lang="en-US" altLang="zh-CN" sz="2400" dirty="0" err="1" smtClean="0"/>
              <a:t>homography</a:t>
            </a:r>
            <a:r>
              <a:rPr lang="en-US" altLang="zh-CN" sz="2400" dirty="0" smtClean="0"/>
              <a:t> H</a:t>
            </a:r>
            <a:r>
              <a:rPr lang="en-US" altLang="zh-CN" sz="2400" baseline="-25000" dirty="0" smtClean="0"/>
              <a:t>e</a:t>
            </a:r>
            <a:r>
              <a:rPr lang="en-US" altLang="zh-CN" sz="2400" dirty="0" smtClean="0"/>
              <a:t>)</a:t>
            </a:r>
          </a:p>
          <a:p>
            <a:endParaRPr lang="zh-CN" altLang="en-US" sz="2400" baseline="-25000" dirty="0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http://www.graphics.pku.edu.cn/members/chenyisong/projects/iDLT/iDLT.htm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Iteration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 each iteration round:</a:t>
            </a:r>
          </a:p>
          <a:p>
            <a:pPr lvl="1"/>
            <a:r>
              <a:rPr lang="en-US" altLang="zh-CN" dirty="0" smtClean="0"/>
              <a:t>Work out a scale factor form the  up-to-date </a:t>
            </a:r>
            <a:r>
              <a:rPr lang="en-US" altLang="zh-CN" dirty="0" err="1" smtClean="0"/>
              <a:t>homography</a:t>
            </a:r>
            <a:r>
              <a:rPr lang="en-US" altLang="zh-CN" dirty="0" smtClean="0"/>
              <a:t> H;</a:t>
            </a:r>
          </a:p>
          <a:p>
            <a:pPr lvl="1"/>
            <a:r>
              <a:rPr lang="en-US" altLang="zh-CN" dirty="0" smtClean="0"/>
              <a:t>Use the scale factor to correct 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 and P</a:t>
            </a:r>
            <a:r>
              <a:rPr lang="en-US" altLang="zh-CN" baseline="-25000" dirty="0" smtClean="0"/>
              <a:t>o</a:t>
            </a:r>
            <a:r>
              <a:rPr lang="en-US" altLang="zh-CN" dirty="0" smtClean="0"/>
              <a:t> homogeneously;</a:t>
            </a:r>
          </a:p>
          <a:p>
            <a:pPr lvl="1"/>
            <a:r>
              <a:rPr lang="en-US" altLang="zh-CN" dirty="0" smtClean="0"/>
              <a:t>Then solve a new H with the updated point correspondences 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 and P</a:t>
            </a:r>
            <a:r>
              <a:rPr lang="en-US" altLang="zh-CN" baseline="-25000" dirty="0" smtClean="0"/>
              <a:t>o</a:t>
            </a:r>
            <a:r>
              <a:rPr lang="en-US" altLang="zh-CN" dirty="0" smtClean="0"/>
              <a:t>.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785786" y="5063688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indent="-628650"/>
            <a:r>
              <a:rPr lang="en-US" altLang="zh-CN" dirty="0" smtClean="0"/>
              <a:t>NOTE: The updated 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 and Po keep homogeneously equivalent to the original 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 and P</a:t>
            </a:r>
            <a:r>
              <a:rPr lang="en-US" altLang="zh-CN" baseline="-25000" dirty="0" smtClean="0"/>
              <a:t>o</a:t>
            </a:r>
            <a:r>
              <a:rPr lang="en-US" altLang="zh-CN" dirty="0" smtClean="0"/>
              <a:t>. 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How to adjust 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 and P</a:t>
            </a:r>
            <a:r>
              <a:rPr lang="en-US" altLang="zh-CN" baseline="-25000" dirty="0" smtClean="0"/>
              <a:t>o</a:t>
            </a:r>
            <a:r>
              <a:rPr lang="en-US" altLang="zh-CN" dirty="0" smtClean="0"/>
              <a:t>?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Two major </a:t>
            </a:r>
            <a:r>
              <a:rPr lang="en-US" altLang="zh-CN" dirty="0" err="1" smtClean="0"/>
              <a:t>consideratons</a:t>
            </a:r>
            <a:r>
              <a:rPr lang="en-US" altLang="zh-CN" dirty="0" smtClean="0"/>
              <a:t>:</a:t>
            </a:r>
          </a:p>
          <a:p>
            <a:pPr lvl="1"/>
            <a:r>
              <a:rPr lang="en-US" altLang="zh-CN" dirty="0" smtClean="0"/>
              <a:t>This adjustment should make the algebraic distance as close to the geometric distance as </a:t>
            </a:r>
            <a:r>
              <a:rPr lang="en-US" altLang="zh-CN" dirty="0" err="1" smtClean="0"/>
              <a:t>possibal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 smtClean="0"/>
              <a:t>This adjustment should not dramatically change the configuration of the DLT algorithm.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14</a:t>
            </a:fld>
            <a:endParaRPr lang="zh-CN" altLang="en-US"/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1214414" y="4500570"/>
          <a:ext cx="2236787" cy="1071562"/>
        </p:xfrm>
        <a:graphic>
          <a:graphicData uri="http://schemas.openxmlformats.org/presentationml/2006/ole">
            <p:oleObj spid="_x0000_s39938" name="公式" r:id="rId3" imgW="1282680" imgH="583920" progId="Equation.3">
              <p:embed/>
            </p:oleObj>
          </a:graphicData>
        </a:graphic>
      </p:graphicFrame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5929322" y="4714884"/>
          <a:ext cx="1643062" cy="484187"/>
        </p:xfrm>
        <a:graphic>
          <a:graphicData uri="http://schemas.openxmlformats.org/presentationml/2006/ole">
            <p:oleObj spid="_x0000_s39939" name="公式" r:id="rId4" imgW="990360" imgH="29196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29124" y="4714884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Scale factor:</a:t>
            </a:r>
            <a:endParaRPr lang="zh-CN" altLang="en-US" sz="2000" dirty="0"/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1285852" y="5715016"/>
          <a:ext cx="3786188" cy="519112"/>
        </p:xfrm>
        <a:graphic>
          <a:graphicData uri="http://schemas.openxmlformats.org/presentationml/2006/ole">
            <p:oleObj spid="_x0000_s39940" name="公式" r:id="rId5" imgW="1942920" imgH="266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Iteration process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00826" y="6357958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15</a:t>
            </a:fld>
            <a:endParaRPr lang="zh-CN" altLang="en-US"/>
          </a:p>
        </p:txBody>
      </p:sp>
      <p:cxnSp>
        <p:nvCxnSpPr>
          <p:cNvPr id="16" name="直接箭头连接符 15"/>
          <p:cNvCxnSpPr/>
          <p:nvPr/>
        </p:nvCxnSpPr>
        <p:spPr>
          <a:xfrm rot="5400000">
            <a:off x="4627085" y="3205908"/>
            <a:ext cx="1454227" cy="14542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箭头连接符 73"/>
          <p:cNvCxnSpPr/>
          <p:nvPr/>
        </p:nvCxnSpPr>
        <p:spPr>
          <a:xfrm rot="10800000">
            <a:off x="3633869" y="2989479"/>
            <a:ext cx="1652514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/>
          <p:nvPr/>
        </p:nvCxnSpPr>
        <p:spPr>
          <a:xfrm rot="16200000" flipV="1">
            <a:off x="2843792" y="3619857"/>
            <a:ext cx="1276209" cy="7153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肘形连接符 148"/>
          <p:cNvCxnSpPr/>
          <p:nvPr/>
        </p:nvCxnSpPr>
        <p:spPr>
          <a:xfrm rot="5400000" flipH="1" flipV="1">
            <a:off x="1187333" y="2203564"/>
            <a:ext cx="1012281" cy="2055"/>
          </a:xfrm>
          <a:prstGeom prst="bentConnector3">
            <a:avLst>
              <a:gd name="adj1" fmla="val 5468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肘形连接符 150"/>
          <p:cNvCxnSpPr/>
          <p:nvPr/>
        </p:nvCxnSpPr>
        <p:spPr>
          <a:xfrm>
            <a:off x="1692446" y="1691049"/>
            <a:ext cx="4798091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箭头连接符 152"/>
          <p:cNvCxnSpPr/>
          <p:nvPr/>
        </p:nvCxnSpPr>
        <p:spPr>
          <a:xfrm rot="16200000" flipH="1">
            <a:off x="5994146" y="2196649"/>
            <a:ext cx="1003072" cy="102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 rot="5400000" flipH="1" flipV="1">
            <a:off x="1607732" y="2387615"/>
            <a:ext cx="644179" cy="20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>
            <a:off x="1930849" y="2058127"/>
            <a:ext cx="3567197" cy="2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箭头连接符 164"/>
          <p:cNvCxnSpPr/>
          <p:nvPr/>
        </p:nvCxnSpPr>
        <p:spPr>
          <a:xfrm rot="16200000" flipH="1">
            <a:off x="5178575" y="2377602"/>
            <a:ext cx="642667" cy="3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5429256" y="3758403"/>
            <a:ext cx="369744" cy="475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191399" y="3891601"/>
            <a:ext cx="369744" cy="475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4316197" y="2989479"/>
            <a:ext cx="369744" cy="475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3448280" y="2012148"/>
            <a:ext cx="369744" cy="475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3946453" y="1299990"/>
            <a:ext cx="369744" cy="475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页脚占位符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694501" y="2700794"/>
          <a:ext cx="1939368" cy="571505"/>
        </p:xfrm>
        <a:graphic>
          <a:graphicData uri="http://schemas.openxmlformats.org/presentationml/2006/ole">
            <p:oleObj spid="_x0000_s34820" name="公式" r:id="rId3" imgW="990360" imgH="291960" progId="Equation.3">
              <p:embed/>
            </p:oleObj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5286383" y="2766436"/>
          <a:ext cx="1497588" cy="446090"/>
        </p:xfrm>
        <a:graphic>
          <a:graphicData uri="http://schemas.openxmlformats.org/presentationml/2006/ole">
            <p:oleObj spid="_x0000_s34821" name="Equation" r:id="rId4" imgW="596880" imgH="177480" progId="Equation.DSMT4">
              <p:embed/>
            </p:oleObj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3633869" y="4615657"/>
          <a:ext cx="1377733" cy="428628"/>
        </p:xfrm>
        <a:graphic>
          <a:graphicData uri="http://schemas.openxmlformats.org/presentationml/2006/ole">
            <p:oleObj spid="_x0000_s34822" name="Equation" r:id="rId5" imgW="57132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iDLT</a:t>
            </a:r>
            <a:r>
              <a:rPr lang="zh-CN" altLang="en-US" dirty="0" smtClean="0"/>
              <a:t> </a:t>
            </a:r>
            <a:r>
              <a:rPr lang="en-US" altLang="zh-CN" dirty="0" smtClean="0"/>
              <a:t>pseudo code</a:t>
            </a:r>
            <a:endParaRPr lang="zh-CN" altLang="en-US" dirty="0"/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857224" y="1857364"/>
            <a:ext cx="7429552" cy="37147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Input: Fixed source points Ps &amp; noisy observed points Po;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Initialization: Convert Ps and Po to homogeneous forms;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Repeat {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        H=DLT(Ps, Po);	//compute H by original DLT	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        Pt=H*Ps;		//Pt is transformed point set	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       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d_alg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=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computeAlgebraicerror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(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Pt,Po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);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	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       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d_geo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=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computeGeometricerror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(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Pt,Po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);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	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        f=1.0/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sqrt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(abs(wt.*wo));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	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//compute the scale factor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        Ps=Ps.*f; Po=Po.*f;	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} until (abs(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d_geo-d_alg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)&lt;threshold);	//converge condition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rPr>
              <a:t>Output: Estimated homography H</a:t>
            </a:r>
            <a:r>
              <a:rPr kumimoji="0" lang="pt-BR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</a:rPr>
              <a:t>.</a:t>
            </a:r>
            <a:endParaRPr kumimoji="0" lang="zh-CN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857488" y="5572140"/>
            <a:ext cx="2687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Figure 1. </a:t>
            </a:r>
            <a:r>
              <a:rPr lang="en-US" dirty="0" err="1" smtClean="0"/>
              <a:t>iDLT</a:t>
            </a:r>
            <a:r>
              <a:rPr lang="en-US" dirty="0" smtClean="0"/>
              <a:t> pseudo code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Synthetic Data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071966"/>
          </a:xfrm>
        </p:spPr>
        <p:txBody>
          <a:bodyPr/>
          <a:lstStyle/>
          <a:p>
            <a:r>
              <a:rPr lang="en-US" altLang="zh-CN" dirty="0" smtClean="0"/>
              <a:t>Manually assign a </a:t>
            </a:r>
            <a:r>
              <a:rPr lang="en-US" altLang="zh-CN" dirty="0" err="1" smtClean="0"/>
              <a:t>homography</a:t>
            </a:r>
            <a:r>
              <a:rPr lang="en-US" altLang="zh-CN" dirty="0" smtClean="0"/>
              <a:t> H.</a:t>
            </a:r>
          </a:p>
          <a:p>
            <a:r>
              <a:rPr lang="en-US" altLang="zh-CN" dirty="0" smtClean="0"/>
              <a:t>Randomly pick a set of 50 synthetic points 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.</a:t>
            </a:r>
          </a:p>
          <a:p>
            <a:r>
              <a:rPr lang="en-US" altLang="zh-CN" dirty="0" smtClean="0"/>
              <a:t>Figure out P</a:t>
            </a:r>
            <a:r>
              <a:rPr lang="en-US" altLang="zh-CN" baseline="-25000" dirty="0" smtClean="0"/>
              <a:t>t</a:t>
            </a:r>
            <a:r>
              <a:rPr lang="en-US" altLang="zh-CN" dirty="0" smtClean="0"/>
              <a:t> (P</a:t>
            </a:r>
            <a:r>
              <a:rPr lang="en-US" altLang="zh-CN" baseline="-25000" dirty="0" smtClean="0"/>
              <a:t>t </a:t>
            </a:r>
            <a:r>
              <a:rPr lang="en-US" altLang="zh-CN" dirty="0" smtClean="0"/>
              <a:t>=HP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).</a:t>
            </a:r>
          </a:p>
          <a:p>
            <a:r>
              <a:rPr lang="en-US" altLang="zh-CN" dirty="0" smtClean="0"/>
              <a:t>Add moderate Gaussian noise with mean 0 and deviation 0.5 to generate P</a:t>
            </a:r>
            <a:r>
              <a:rPr lang="en-US" altLang="zh-CN" baseline="-25000" dirty="0" smtClean="0"/>
              <a:t>o</a:t>
            </a:r>
            <a:r>
              <a:rPr lang="en-US" altLang="zh-CN" dirty="0" smtClean="0"/>
              <a:t>.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Comparison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Four algorithms: </a:t>
            </a:r>
          </a:p>
          <a:p>
            <a:pPr lvl="1"/>
            <a:r>
              <a:rPr lang="en-US" altLang="zh-CN" dirty="0" smtClean="0"/>
              <a:t>original DLT</a:t>
            </a:r>
          </a:p>
          <a:p>
            <a:pPr lvl="1"/>
            <a:r>
              <a:rPr lang="en-US" altLang="zh-CN" dirty="0" smtClean="0"/>
              <a:t> Sampson error optimization</a:t>
            </a:r>
          </a:p>
          <a:p>
            <a:pPr lvl="1"/>
            <a:r>
              <a:rPr lang="en-US" altLang="zh-CN" dirty="0" smtClean="0"/>
              <a:t>Downhill simplex method</a:t>
            </a:r>
          </a:p>
          <a:p>
            <a:pPr lvl="1"/>
            <a:r>
              <a:rPr lang="en-US" altLang="zh-CN" dirty="0" err="1" smtClean="0"/>
              <a:t>iDLT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Comparison: executing time, estimate error and geometric error.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Content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</a:p>
          <a:p>
            <a:r>
              <a:rPr lang="en-US" altLang="zh-CN" dirty="0" smtClean="0"/>
              <a:t>Iterative DLT Algorithm</a:t>
            </a:r>
          </a:p>
          <a:p>
            <a:r>
              <a:rPr lang="en-US" altLang="zh-CN" dirty="0" smtClean="0"/>
              <a:t>Experimental Results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/>
              <a:t>Executeing</a:t>
            </a:r>
            <a:r>
              <a:rPr lang="en-US" altLang="zh-CN" dirty="0" smtClean="0"/>
              <a:t> time</a:t>
            </a:r>
            <a:endParaRPr lang="zh-CN" altLang="en-US" dirty="0"/>
          </a:p>
        </p:txBody>
      </p:sp>
      <p:pic>
        <p:nvPicPr>
          <p:cNvPr id="7170" name="Picture 2" descr="time_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85860"/>
            <a:ext cx="5771016" cy="432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http://www.graphics.pku.edu.cn/members/chenyisong/projects/iDLT/iDLT.htm</a:t>
            </a:r>
            <a:endParaRPr lang="zh-CN" altLang="en-US" dirty="0"/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785786" y="5448671"/>
            <a:ext cx="705686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90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Figure 2-1. Executing time comparison 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1190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iDLT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is slower than DLT but much faster than nonlinear methods.</a:t>
            </a: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Estimate error</a:t>
            </a:r>
            <a:endParaRPr lang="zh-CN" altLang="en-US" dirty="0"/>
          </a:p>
        </p:txBody>
      </p:sp>
      <p:pic>
        <p:nvPicPr>
          <p:cNvPr id="29697" name="Picture 1" descr="d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552" y="1142984"/>
            <a:ext cx="5195910" cy="389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21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928662" y="5040585"/>
            <a:ext cx="75438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90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Figure 2-2. Estimate error comparison</a:t>
            </a:r>
          </a:p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The error dh is measured as the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Frobenius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-norm of the difference between the estimated H</a:t>
            </a:r>
            <a:r>
              <a:rPr kumimoji="0" lang="en-US" altLang="zh-CN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and the ground truth H. |H|=|H</a:t>
            </a:r>
            <a:r>
              <a:rPr kumimoji="0" lang="en-US" altLang="zh-CN" sz="2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|=1.0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Geometric error</a:t>
            </a:r>
            <a:endParaRPr lang="zh-CN" altLang="en-US" dirty="0"/>
          </a:p>
        </p:txBody>
      </p:sp>
      <p:pic>
        <p:nvPicPr>
          <p:cNvPr id="30722" name="Picture 2" descr="dGe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285860"/>
            <a:ext cx="4767282" cy="357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22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4890204"/>
            <a:ext cx="72152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90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Figure 2-3. Geometric error comparison</a:t>
            </a:r>
          </a:p>
          <a:p>
            <a:pPr marL="0" marR="0" lvl="0" indent="1190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In all trials 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iDLT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finds as good minima as the powerful simplex method and generates almost overlapping curve of geometric error.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http://www.graphics.pku.edu.cn/members/chenyisong/projects/iDLT/iDLT.htm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Deep observation to One trial</a:t>
            </a:r>
            <a:endParaRPr lang="zh-CN" altLang="en-US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1321571" y="2443493"/>
          <a:ext cx="6357982" cy="1179832"/>
        </p:xfrm>
        <a:graphic>
          <a:graphicData uri="http://schemas.openxmlformats.org/presentationml/2006/ole">
            <p:oleObj spid="_x0000_s31745" name="公式" r:id="rId3" imgW="4724400" imgH="711200" progId="Equation.3">
              <p:embed/>
            </p:oleObj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57224" y="3623325"/>
            <a:ext cx="72866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 smtClean="0"/>
              <a:t>Figure 3. The ground truth H and the estimated H</a:t>
            </a:r>
            <a:r>
              <a:rPr lang="en-US" sz="1400" baseline="-25000" dirty="0" smtClean="0"/>
              <a:t>e</a:t>
            </a:r>
            <a:r>
              <a:rPr lang="en-US" sz="1400" dirty="0" smtClean="0"/>
              <a:t> for one trial</a:t>
            </a:r>
            <a:endParaRPr lang="zh-CN" altLang="en-US" sz="1400" dirty="0" smtClean="0"/>
          </a:p>
          <a:p>
            <a:r>
              <a:rPr lang="en-US" sz="1400" dirty="0" smtClean="0"/>
              <a:t>For ease of error analysis both H and H</a:t>
            </a:r>
            <a:r>
              <a:rPr lang="en-US" sz="1400" baseline="-25000" dirty="0" smtClean="0"/>
              <a:t>e</a:t>
            </a:r>
            <a:r>
              <a:rPr lang="en-US" sz="1400" dirty="0" smtClean="0"/>
              <a:t> are scaled to make h</a:t>
            </a:r>
            <a:r>
              <a:rPr lang="en-US" sz="1400" baseline="-25000" dirty="0" smtClean="0"/>
              <a:t>9</a:t>
            </a:r>
            <a:r>
              <a:rPr lang="en-US" sz="1400" dirty="0" smtClean="0"/>
              <a:t>=1.</a:t>
            </a:r>
            <a:r>
              <a:rPr kumimoji="0" lang="en-US" altLang="zh-CN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endParaRPr kumimoji="0" lang="en-US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1747525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One representative trial</a:t>
            </a:r>
            <a:r>
              <a:rPr lang="zh-CN" altLang="en-US" sz="2400" dirty="0" smtClean="0"/>
              <a:t>：</a:t>
            </a:r>
            <a:endParaRPr lang="zh-CN" altLang="en-US" sz="2400" dirty="0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Deep observation to One trial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643314"/>
            <a:ext cx="8229600" cy="22804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Observations:</a:t>
            </a:r>
          </a:p>
          <a:p>
            <a:pPr lvl="1"/>
            <a:r>
              <a:rPr lang="en-US" altLang="zh-CN" dirty="0" err="1" smtClean="0"/>
              <a:t>d</a:t>
            </a:r>
            <a:r>
              <a:rPr lang="en-US" altLang="zh-CN" baseline="-25000" dirty="0" err="1" smtClean="0"/>
              <a:t>alg</a:t>
            </a:r>
            <a:r>
              <a:rPr lang="en-US" altLang="zh-CN" baseline="-25000" dirty="0" smtClean="0"/>
              <a:t>  </a:t>
            </a:r>
            <a:r>
              <a:rPr lang="en-US" altLang="zh-CN" dirty="0" smtClean="0"/>
              <a:t>rapidly approaches </a:t>
            </a:r>
            <a:r>
              <a:rPr lang="en-US" altLang="zh-CN" dirty="0" err="1" smtClean="0"/>
              <a:t>d</a:t>
            </a:r>
            <a:r>
              <a:rPr lang="en-US" altLang="zh-CN" baseline="-25000" dirty="0" err="1" smtClean="0"/>
              <a:t>geo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 err="1" smtClean="0"/>
              <a:t>d</a:t>
            </a:r>
            <a:r>
              <a:rPr lang="en-US" altLang="zh-CN" baseline="-25000" dirty="0" err="1" smtClean="0"/>
              <a:t>geo</a:t>
            </a:r>
            <a:r>
              <a:rPr lang="en-US" altLang="zh-CN" dirty="0" smtClean="0"/>
              <a:t> quickly decreases to a minimum.</a:t>
            </a:r>
          </a:p>
          <a:p>
            <a:pPr lvl="1"/>
            <a:r>
              <a:rPr lang="en-US" altLang="zh-CN" dirty="0" smtClean="0"/>
              <a:t>f converges to 1.0 within 2-3 iterations.</a:t>
            </a:r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24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251428" y="1509311"/>
          <a:ext cx="6929486" cy="1428760"/>
        </p:xfrm>
        <a:graphic>
          <a:graphicData uri="http://schemas.openxmlformats.org/drawingml/2006/table">
            <a:tbl>
              <a:tblPr/>
              <a:tblGrid>
                <a:gridCol w="1209867"/>
                <a:gridCol w="1598169"/>
                <a:gridCol w="1339300"/>
                <a:gridCol w="1391075"/>
                <a:gridCol w="1391075"/>
              </a:tblGrid>
              <a:tr h="247294"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DLT(init)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latin typeface="Times New Roman"/>
                          <a:ea typeface="宋体"/>
                          <a:cs typeface="Times New Roman"/>
                        </a:rPr>
                        <a:t>Iter</a:t>
                      </a: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 1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Iter2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Iter3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258"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 err="1">
                          <a:latin typeface="Times New Roman"/>
                          <a:ea typeface="宋体"/>
                          <a:cs typeface="Times New Roman"/>
                        </a:rPr>
                        <a:t>d_alg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0.01156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0.68152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0.68148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0.68148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04"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Times New Roman"/>
                          <a:ea typeface="宋体"/>
                          <a:cs typeface="Times New Roman"/>
                        </a:rPr>
                        <a:t>d_gec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7.91676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0.68148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0.68148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0.68148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04"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f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0.09915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1.00002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1.00000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Times New Roman"/>
                          <a:ea typeface="宋体"/>
                          <a:cs typeface="Times New Roman"/>
                        </a:rPr>
                        <a:t>1.00000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714612" y="2938071"/>
            <a:ext cx="42862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 smtClean="0"/>
              <a:t>Table 1. Iteration details of </a:t>
            </a:r>
            <a:r>
              <a:rPr lang="en-US" sz="1400" dirty="0" err="1" smtClean="0"/>
              <a:t>iDLT</a:t>
            </a:r>
            <a:r>
              <a:rPr lang="en-US" sz="1400" dirty="0" smtClean="0"/>
              <a:t> for the synthetic data</a:t>
            </a:r>
            <a:endParaRPr lang="zh-CN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Error analysis using backward covariance propagation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Scale the estimated H to h</a:t>
            </a:r>
            <a:r>
              <a:rPr lang="en-US" altLang="zh-CN" baseline="-25000" dirty="0" smtClean="0"/>
              <a:t>9</a:t>
            </a:r>
            <a:r>
              <a:rPr lang="en-US" altLang="zh-CN" dirty="0" smtClean="0"/>
              <a:t>=1</a:t>
            </a:r>
          </a:p>
          <a:p>
            <a:r>
              <a:rPr lang="en-US" altLang="zh-CN" dirty="0" smtClean="0"/>
              <a:t>Write the transformation between Ps and Po.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Compute the </a:t>
            </a:r>
            <a:r>
              <a:rPr lang="en-US" altLang="zh-CN" dirty="0" err="1" smtClean="0"/>
              <a:t>Jacobian</a:t>
            </a:r>
            <a:r>
              <a:rPr lang="en-US" altLang="zh-CN" dirty="0" smtClean="0"/>
              <a:t> matrix J of the above equation and estimate the covariance matrix of h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…h</a:t>
            </a:r>
            <a:r>
              <a:rPr lang="en-US" altLang="zh-CN" baseline="-25000" dirty="0" smtClean="0"/>
              <a:t>8</a:t>
            </a:r>
            <a:r>
              <a:rPr lang="en-US" altLang="zh-CN" dirty="0" smtClean="0"/>
              <a:t> :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http://www.graphics.pku.edu.cn/members/chenyisong/projects/iDLT/iDLT.htm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25</a:t>
            </a:fld>
            <a:endParaRPr lang="zh-CN" altLang="en-US" dirty="0"/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3730" name="Object 2"/>
          <p:cNvGraphicFramePr>
            <a:graphicFrameLocks noChangeAspect="1"/>
          </p:cNvGraphicFramePr>
          <p:nvPr/>
        </p:nvGraphicFramePr>
        <p:xfrm>
          <a:off x="1500166" y="2857496"/>
          <a:ext cx="4000528" cy="761162"/>
        </p:xfrm>
        <a:graphic>
          <a:graphicData uri="http://schemas.openxmlformats.org/presentationml/2006/ole">
            <p:oleObj spid="_x0000_s73730" name="公式" r:id="rId4" imgW="2387600" imgH="457200" progId="Equation.3">
              <p:embed/>
            </p:oleObj>
          </a:graphicData>
        </a:graphic>
      </p:graphicFrame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3732" name="Object 4"/>
          <p:cNvGraphicFramePr>
            <a:graphicFrameLocks noChangeAspect="1"/>
          </p:cNvGraphicFramePr>
          <p:nvPr/>
        </p:nvGraphicFramePr>
        <p:xfrm>
          <a:off x="1643042" y="5572140"/>
          <a:ext cx="2143140" cy="521808"/>
        </p:xfrm>
        <a:graphic>
          <a:graphicData uri="http://schemas.openxmlformats.org/presentationml/2006/ole">
            <p:oleObj spid="_x0000_s73732" name="公式" r:id="rId5" imgW="1091726" imgH="266584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Backward Covariance Propagation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Error analysis result with 1000 random trials: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26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05268" y="2703678"/>
          <a:ext cx="6500859" cy="1928826"/>
        </p:xfrm>
        <a:graphic>
          <a:graphicData uri="http://schemas.openxmlformats.org/drawingml/2006/table">
            <a:tbl>
              <a:tblPr/>
              <a:tblGrid>
                <a:gridCol w="647599"/>
                <a:gridCol w="731160"/>
                <a:gridCol w="731160"/>
                <a:gridCol w="731160"/>
                <a:gridCol w="733150"/>
                <a:gridCol w="731160"/>
                <a:gridCol w="731160"/>
                <a:gridCol w="731160"/>
                <a:gridCol w="733150"/>
              </a:tblGrid>
              <a:tr h="370898"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h1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h2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h3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h4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h5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h6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h7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h8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482"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&lt;σ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0.663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0.705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0.655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0.657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0.665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0.645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0.637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0.634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98"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&lt;2σ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0.279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0.249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0.284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0.292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0.286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0.296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0.304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0.307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482"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&lt;3σ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0.052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0.041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0.050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0.042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0.042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0.053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0.049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0.051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66"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&gt;3σ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宋体"/>
                        </a:rPr>
                        <a:t>0.006</a:t>
                      </a:r>
                      <a:endParaRPr lang="zh-CN" sz="140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0.005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0.011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0.009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0.007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0.006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0.010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宋体"/>
                        </a:rPr>
                        <a:t>0.008</a:t>
                      </a:r>
                      <a:endParaRPr lang="zh-CN" sz="1400" dirty="0">
                        <a:latin typeface="Times New Roman"/>
                        <a:ea typeface="宋体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85852" y="4747920"/>
            <a:ext cx="60722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90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2-1. Distribution Statistics of the </a:t>
            </a:r>
            <a:r>
              <a:rPr kumimoji="0" lang="en-US" altLang="zh-CN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iDLT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estimate error in 1000 random</a:t>
            </a:r>
            <a:r>
              <a:rPr kumimoji="0" lang="en-US" altLang="zh-CN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trials</a:t>
            </a:r>
          </a:p>
          <a:p>
            <a:pPr lvl="0" indent="119063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The number in each grid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shows the proportion of trails in which the difference between the h</a:t>
            </a:r>
            <a:r>
              <a:rPr lang="en-US" altLang="zh-CN" sz="1200" baseline="-250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in the estimated H</a:t>
            </a:r>
            <a:r>
              <a:rPr lang="en-US" altLang="zh-CN" sz="1200" baseline="-250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and the relative h</a:t>
            </a:r>
            <a:r>
              <a:rPr lang="en-US" altLang="zh-CN" sz="1200" baseline="-250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in the ground truth H lies in the relevant </a:t>
            </a:r>
            <a:r>
              <a:rPr lang="en-US" sz="1200" dirty="0" smtClean="0">
                <a:latin typeface="Times New Roman"/>
                <a:ea typeface="宋体"/>
              </a:rPr>
              <a:t>σ</a:t>
            </a:r>
            <a:r>
              <a:rPr lang="en-US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interval.  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Real World Data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Test a large real-world image with modest lens distortion.</a:t>
            </a:r>
          </a:p>
          <a:p>
            <a:pPr lvl="1"/>
            <a:r>
              <a:rPr lang="en-US" altLang="zh-CN" dirty="0" smtClean="0"/>
              <a:t>Extract several points in the image to form P</a:t>
            </a:r>
            <a:r>
              <a:rPr lang="en-US" altLang="zh-CN" baseline="-25000" dirty="0" smtClean="0"/>
              <a:t>o</a:t>
            </a:r>
          </a:p>
          <a:p>
            <a:pPr lvl="1"/>
            <a:r>
              <a:rPr lang="en-US" altLang="zh-CN" dirty="0" smtClean="0"/>
              <a:t>Establish Ps={P</a:t>
            </a:r>
            <a:r>
              <a:rPr lang="en-US" altLang="zh-CN" baseline="-25000" dirty="0" smtClean="0"/>
              <a:t>0</a:t>
            </a:r>
            <a:r>
              <a:rPr lang="en-US" altLang="zh-CN" dirty="0" smtClean="0"/>
              <a:t>(0,0), P</a:t>
            </a:r>
            <a:r>
              <a:rPr lang="en-US" altLang="zh-CN" baseline="-25000" dirty="0" smtClean="0"/>
              <a:t>1</a:t>
            </a:r>
            <a:r>
              <a:rPr lang="en-US" altLang="zh-CN" dirty="0" smtClean="0"/>
              <a:t>(1,0), …, P</a:t>
            </a:r>
            <a:r>
              <a:rPr lang="en-US" altLang="zh-CN" baseline="-25000" dirty="0" smtClean="0"/>
              <a:t>8</a:t>
            </a:r>
            <a:r>
              <a:rPr lang="en-US" altLang="zh-CN" dirty="0" smtClean="0"/>
              <a:t>(2,2)} with respect to P</a:t>
            </a:r>
            <a:r>
              <a:rPr lang="en-US" altLang="zh-CN" baseline="-25000" dirty="0" smtClean="0"/>
              <a:t>o</a:t>
            </a:r>
            <a:endParaRPr lang="en-US" altLang="zh-CN" dirty="0" smtClean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Real World Data</a:t>
            </a:r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28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542868" y="4286256"/>
            <a:ext cx="81439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Figure 4. The image processed by experiment 2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(a) A</a:t>
            </a:r>
            <a:r>
              <a:rPr kumimoji="0" lang="en-US" altLang="zh-CN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photograph of square mosaic floor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The red points show the position of the 9 points we extracted.  (b) The result of applying planar rectification on (a) using the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homography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solved by </a:t>
            </a:r>
            <a:r>
              <a:rPr kumimoji="0" lang="en-US" altLang="zh-CN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iDLT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The red square encloses the original area of P</a:t>
            </a:r>
            <a:r>
              <a:rPr kumimoji="0" lang="en-US" altLang="zh-CN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~P</a:t>
            </a:r>
            <a:r>
              <a:rPr kumimoji="0" lang="en-US" altLang="zh-CN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8</a:t>
            </a:r>
            <a:r>
              <a: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in (a).</a:t>
            </a:r>
            <a:endParaRPr kumimoji="0" lang="en-US" altLang="zh-CN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57224" y="1909073"/>
            <a:ext cx="2643206" cy="2317887"/>
            <a:chOff x="857224" y="1909073"/>
            <a:chExt cx="2643206" cy="2317887"/>
          </a:xfrm>
        </p:grpSpPr>
        <p:pic>
          <p:nvPicPr>
            <p:cNvPr id="32775" name="Picture 7" descr="floor2don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57224" y="1909073"/>
              <a:ext cx="2643206" cy="194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857356" y="385762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(a)</a:t>
              </a:r>
              <a:endParaRPr lang="zh-CN" altLang="en-US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047038" y="1956173"/>
            <a:ext cx="1857388" cy="2258046"/>
            <a:chOff x="5047038" y="1956173"/>
            <a:chExt cx="1857388" cy="2258046"/>
          </a:xfrm>
        </p:grpSpPr>
        <p:pic>
          <p:nvPicPr>
            <p:cNvPr id="32774" name="Picture 6" descr="mybitmap_withfram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47038" y="1956173"/>
              <a:ext cx="185738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5834633" y="3844887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(b)</a:t>
              </a:r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Performance comparison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29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000100" y="2285992"/>
          <a:ext cx="6643734" cy="1500198"/>
        </p:xfrm>
        <a:graphic>
          <a:graphicData uri="http://schemas.openxmlformats.org/drawingml/2006/table">
            <a:tbl>
              <a:tblPr/>
              <a:tblGrid>
                <a:gridCol w="1159976"/>
                <a:gridCol w="1532264"/>
                <a:gridCol w="1284072"/>
                <a:gridCol w="1333711"/>
                <a:gridCol w="1333711"/>
              </a:tblGrid>
              <a:tr h="508693"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US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DLT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Sampson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Simplex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 err="1">
                          <a:latin typeface="Times New Roman"/>
                          <a:ea typeface="宋体"/>
                          <a:cs typeface="Times New Roman"/>
                        </a:rPr>
                        <a:t>iDLT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1875"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Time(s)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0.0004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0.0360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0.0254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0.0011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630"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latin typeface="Times New Roman"/>
                          <a:ea typeface="宋体"/>
                          <a:cs typeface="Times New Roman"/>
                        </a:rPr>
                        <a:t>d_gec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latin typeface="Times New Roman"/>
                          <a:ea typeface="宋体"/>
                          <a:cs typeface="Times New Roman"/>
                        </a:rPr>
                        <a:t>4.3643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4.0626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3.9447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18745"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3.9454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00100" y="4143380"/>
            <a:ext cx="64294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3. Performance comparison of the 4 algorithms for the real-world data</a:t>
            </a:r>
            <a:endParaRPr lang="zh-CN" altLang="en-US" sz="16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http://www.graphics.pku.edu.cn/members/chenyisong/projects/iDLT/iDLT.htm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Using </a:t>
            </a:r>
            <a:r>
              <a:rPr lang="en-US" altLang="zh-CN" dirty="0" err="1" smtClean="0"/>
              <a:t>iDLT</a:t>
            </a:r>
            <a:r>
              <a:rPr lang="en-US" altLang="zh-CN" dirty="0" smtClean="0"/>
              <a:t> in our 2-3D </a:t>
            </a:r>
            <a:r>
              <a:rPr lang="en-US" dirty="0" smtClean="0"/>
              <a:t>Reconstruction </a:t>
            </a:r>
            <a:r>
              <a:rPr lang="en-US" altLang="zh-CN" dirty="0" smtClean="0"/>
              <a:t>project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Our 2-3D Reconstruction project aimed at reconstruct the 3D model of object from 2D photographs</a:t>
            </a:r>
          </a:p>
          <a:p>
            <a:r>
              <a:rPr lang="en-US" altLang="zh-CN" dirty="0" err="1" smtClean="0"/>
              <a:t>iDLT</a:t>
            </a:r>
            <a:r>
              <a:rPr lang="en-US" altLang="zh-CN" dirty="0" smtClean="0"/>
              <a:t> is used in the camera calibration module to obtain more points in the calibration chessboard.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Using </a:t>
            </a:r>
            <a:r>
              <a:rPr lang="en-US" altLang="zh-CN" dirty="0" err="1" smtClean="0"/>
              <a:t>iDLT</a:t>
            </a:r>
            <a:r>
              <a:rPr lang="en-US" altLang="zh-CN" dirty="0" smtClean="0"/>
              <a:t> in our 2-3D </a:t>
            </a:r>
            <a:r>
              <a:rPr lang="en-US" dirty="0" smtClean="0"/>
              <a:t>Reconstruction </a:t>
            </a:r>
            <a:r>
              <a:rPr lang="en-US" altLang="zh-CN" dirty="0" smtClean="0"/>
              <a:t>project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31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285852" y="5353170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</a:t>
            </a:r>
            <a:r>
              <a:rPr lang="en-US" altLang="zh-CN" sz="1400" dirty="0" smtClean="0"/>
              <a:t>The red circle shows the initial Po set. The blue circle shows the final set of Pt  </a:t>
            </a:r>
            <a:endParaRPr lang="zh-CN" altLang="en-US" sz="1400" dirty="0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2790"/>
            <a:ext cx="5910290" cy="371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2786058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Thanks!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2786058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Q&amp;A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34</a:t>
            </a:fld>
            <a:endParaRPr lang="zh-CN" altLang="en-US"/>
          </a:p>
        </p:txBody>
      </p:sp>
      <p:pic>
        <p:nvPicPr>
          <p:cNvPr id="6" name="内容占位符 7" descr="iDLTin23D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85926"/>
            <a:ext cx="8441185" cy="378155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Solving </a:t>
            </a:r>
            <a:r>
              <a:rPr lang="en-US" altLang="zh-CN" dirty="0" err="1" smtClean="0"/>
              <a:t>homography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err="1" smtClean="0"/>
              <a:t>Homography</a:t>
            </a:r>
            <a:r>
              <a:rPr lang="en-US" altLang="zh-CN" dirty="0" smtClean="0"/>
              <a:t>: </a:t>
            </a:r>
          </a:p>
          <a:p>
            <a:pPr marL="0" indent="0">
              <a:buNone/>
            </a:pPr>
            <a:r>
              <a:rPr lang="en-US" altLang="zh-CN" dirty="0" smtClean="0"/>
              <a:t>     A 3*3 homogeneous matrix H that makes P’=HP.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Two categories of methods for solving H:</a:t>
            </a:r>
          </a:p>
          <a:p>
            <a:pPr lvl="1"/>
            <a:r>
              <a:rPr lang="en-US" altLang="zh-CN" dirty="0" smtClean="0"/>
              <a:t>1. Geometric primitives. (metric rectification)</a:t>
            </a:r>
          </a:p>
          <a:p>
            <a:pPr lvl="1"/>
            <a:r>
              <a:rPr lang="en-US" altLang="zh-CN" dirty="0" smtClean="0"/>
              <a:t>2. Adopting point or line correspondences.(DLT)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we did is…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We propose an algorithm that solves planar </a:t>
            </a:r>
            <a:r>
              <a:rPr lang="en-US" altLang="zh-CN" dirty="0" err="1" smtClean="0"/>
              <a:t>homography</a:t>
            </a:r>
            <a:r>
              <a:rPr lang="en-US" altLang="zh-CN" dirty="0" smtClean="0"/>
              <a:t> by iterative linear optimization.</a:t>
            </a:r>
          </a:p>
          <a:p>
            <a:pPr lvl="1"/>
            <a:r>
              <a:rPr lang="en-US" altLang="zh-CN" dirty="0" smtClean="0"/>
              <a:t>The disadvantage of DLT algorithm : not geometrically meaningful.</a:t>
            </a:r>
          </a:p>
          <a:p>
            <a:pPr lvl="1"/>
            <a:r>
              <a:rPr lang="en-US" altLang="zh-CN" dirty="0" smtClean="0"/>
              <a:t>We fix this by iteratively employ DLT algorithm.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Iterative </a:t>
            </a:r>
            <a:r>
              <a:rPr lang="en-US" altLang="zh-CN" dirty="0" err="1" smtClean="0"/>
              <a:t>dlt</a:t>
            </a:r>
            <a:r>
              <a:rPr lang="en-US" altLang="zh-CN" dirty="0" smtClean="0"/>
              <a:t> algorithm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Symbols used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1571612"/>
            <a:ext cx="8143932" cy="4197361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: Input point set in the source coordinates.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o</a:t>
            </a:r>
            <a:r>
              <a:rPr lang="en-US" altLang="zh-CN" dirty="0" smtClean="0"/>
              <a:t>: Observed point set in the target coordinates.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H: Optimal </a:t>
            </a:r>
            <a:r>
              <a:rPr lang="en-US" altLang="zh-CN" dirty="0" err="1" smtClean="0"/>
              <a:t>homography</a:t>
            </a:r>
            <a:r>
              <a:rPr lang="en-US" altLang="zh-CN" dirty="0" smtClean="0"/>
              <a:t> that makes HP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=P</a:t>
            </a:r>
            <a:r>
              <a:rPr lang="en-US" altLang="zh-CN" baseline="-25000" dirty="0" smtClean="0"/>
              <a:t>o</a:t>
            </a:r>
            <a:r>
              <a:rPr lang="en-US" altLang="zh-CN" dirty="0" smtClean="0"/>
              <a:t>.(usually don’t exists)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H</a:t>
            </a:r>
            <a:r>
              <a:rPr lang="en-US" altLang="zh-CN" baseline="-25000" dirty="0" smtClean="0"/>
              <a:t>e</a:t>
            </a:r>
            <a:r>
              <a:rPr lang="en-US" altLang="zh-CN" dirty="0" smtClean="0"/>
              <a:t>: An estimator of H so that </a:t>
            </a:r>
            <a:r>
              <a:rPr lang="en-US" altLang="zh-CN" dirty="0" err="1" smtClean="0"/>
              <a:t>H</a:t>
            </a:r>
            <a:r>
              <a:rPr lang="en-US" altLang="zh-CN" baseline="-25000" dirty="0" err="1" smtClean="0"/>
              <a:t>e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s</a:t>
            </a:r>
            <a:r>
              <a:rPr lang="en-US" altLang="zh-CN" dirty="0" err="1" smtClean="0"/>
              <a:t>≈P</a:t>
            </a:r>
            <a:r>
              <a:rPr lang="en-US" altLang="zh-CN" baseline="-25000" dirty="0" err="1" smtClean="0"/>
              <a:t>o</a:t>
            </a:r>
            <a:endParaRPr lang="en-US" altLang="zh-CN" baseline="-25000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P</a:t>
            </a:r>
            <a:r>
              <a:rPr lang="en-US" altLang="zh-CN" baseline="-25000" dirty="0" smtClean="0"/>
              <a:t>t</a:t>
            </a:r>
            <a:r>
              <a:rPr lang="en-US" altLang="zh-CN" dirty="0" smtClean="0"/>
              <a:t>: Transformed point set using H</a:t>
            </a:r>
            <a:r>
              <a:rPr lang="en-US" altLang="zh-CN" baseline="-25000" dirty="0" smtClean="0"/>
              <a:t>e</a:t>
            </a:r>
            <a:r>
              <a:rPr lang="en-US" altLang="zh-CN" dirty="0" smtClean="0"/>
              <a:t> with P</a:t>
            </a:r>
            <a:r>
              <a:rPr lang="en-US" altLang="zh-CN" baseline="-25000" dirty="0" smtClean="0"/>
              <a:t>s</a:t>
            </a:r>
            <a:r>
              <a:rPr lang="en-US" altLang="zh-CN" dirty="0" smtClean="0"/>
              <a:t> as input. (P</a:t>
            </a:r>
            <a:r>
              <a:rPr lang="en-US" altLang="zh-CN" baseline="-25000" dirty="0" smtClean="0"/>
              <a:t>t</a:t>
            </a:r>
            <a:r>
              <a:rPr lang="en-US" altLang="zh-CN" dirty="0" smtClean="0"/>
              <a:t> = </a:t>
            </a:r>
            <a:r>
              <a:rPr lang="en-US" altLang="zh-CN" dirty="0" err="1" smtClean="0"/>
              <a:t>H</a:t>
            </a:r>
            <a:r>
              <a:rPr lang="en-US" altLang="zh-CN" baseline="-25000" dirty="0" err="1" smtClean="0"/>
              <a:t>e</a:t>
            </a:r>
            <a:r>
              <a:rPr lang="en-US" altLang="zh-CN" dirty="0" err="1" smtClean="0"/>
              <a:t>P</a:t>
            </a:r>
            <a:r>
              <a:rPr lang="en-US" altLang="zh-CN" baseline="-25000" dirty="0" err="1" smtClean="0"/>
              <a:t>s</a:t>
            </a:r>
            <a:r>
              <a:rPr lang="en-US" altLang="zh-CN" dirty="0" smtClean="0"/>
              <a:t> )</a:t>
            </a:r>
            <a:endParaRPr lang="en-US" altLang="zh-CN" baseline="-25000" dirty="0" smtClean="0"/>
          </a:p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coo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927" y="1142984"/>
            <a:ext cx="3643338" cy="364333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Symbols used</a:t>
            </a:r>
            <a:endParaRPr lang="zh-CN" altLang="en-US" dirty="0"/>
          </a:p>
        </p:txBody>
      </p:sp>
      <p:pic>
        <p:nvPicPr>
          <p:cNvPr id="4" name="图片 3" descr="新建图片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1643050"/>
            <a:ext cx="3357586" cy="3357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478632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Source coordinates</a:t>
            </a: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285852" y="3357562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00FF"/>
                </a:solidFill>
              </a:rPr>
              <a:t>P</a:t>
            </a:r>
            <a:r>
              <a:rPr lang="en-US" altLang="zh-CN" baseline="-25000" dirty="0" smtClean="0">
                <a:solidFill>
                  <a:srgbClr val="0000FF"/>
                </a:solidFill>
              </a:rPr>
              <a:t>s</a:t>
            </a:r>
            <a:endParaRPr lang="zh-CN" altLang="en-US" dirty="0">
              <a:solidFill>
                <a:srgbClr val="0000FF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873865" y="1417638"/>
            <a:ext cx="3357586" cy="2967358"/>
            <a:chOff x="4357686" y="1785926"/>
            <a:chExt cx="3357586" cy="2967358"/>
          </a:xfrm>
        </p:grpSpPr>
        <p:pic>
          <p:nvPicPr>
            <p:cNvPr id="5" name="图片 4" descr="grid_done1.bmp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57686" y="1785926"/>
              <a:ext cx="3357586" cy="2967358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289307" y="178592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P</a:t>
              </a:r>
              <a:r>
                <a:rPr lang="en-US" altLang="zh-CN" baseline="-25000" dirty="0" smtClean="0">
                  <a:solidFill>
                    <a:srgbClr val="FF0000"/>
                  </a:solidFill>
                </a:rPr>
                <a:t>o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072066" y="4786322"/>
            <a:ext cx="1929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Target coordinates</a:t>
            </a:r>
            <a:endParaRPr lang="zh-CN" altLang="en-US" dirty="0"/>
          </a:p>
        </p:txBody>
      </p:sp>
      <p:grpSp>
        <p:nvGrpSpPr>
          <p:cNvPr id="27" name="组合 26"/>
          <p:cNvGrpSpPr/>
          <p:nvPr/>
        </p:nvGrpSpPr>
        <p:grpSpPr>
          <a:xfrm>
            <a:off x="4864790" y="1383963"/>
            <a:ext cx="3356502" cy="2998167"/>
            <a:chOff x="6431014" y="2002469"/>
            <a:chExt cx="3356502" cy="2998167"/>
          </a:xfrm>
        </p:grpSpPr>
        <p:pic>
          <p:nvPicPr>
            <p:cNvPr id="8" name="图片 7" descr="grid_done1_副本.bmp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31014" y="2034236"/>
              <a:ext cx="3356502" cy="29664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894951" y="203423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00B050"/>
                  </a:solidFill>
                </a:rPr>
                <a:t>P</a:t>
              </a:r>
              <a:r>
                <a:rPr lang="en-US" altLang="zh-CN" baseline="-25000" dirty="0" smtClean="0">
                  <a:solidFill>
                    <a:srgbClr val="00B050"/>
                  </a:solidFill>
                </a:rPr>
                <a:t>t</a:t>
              </a:r>
              <a:endParaRPr lang="zh-CN" altLang="en-US" dirty="0">
                <a:solidFill>
                  <a:srgbClr val="00B05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376460" y="2002469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FF0000"/>
                  </a:solidFill>
                </a:rPr>
                <a:t>P</a:t>
              </a:r>
              <a:r>
                <a:rPr lang="en-US" altLang="zh-CN" baseline="-25000" dirty="0" smtClean="0">
                  <a:solidFill>
                    <a:srgbClr val="FF0000"/>
                  </a:solidFill>
                </a:rPr>
                <a:t>o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357554" y="2928934"/>
            <a:ext cx="928694" cy="857256"/>
            <a:chOff x="3357554" y="2928934"/>
            <a:chExt cx="928694" cy="857256"/>
          </a:xfrm>
        </p:grpSpPr>
        <p:sp>
          <p:nvSpPr>
            <p:cNvPr id="19" name="右箭头 18"/>
            <p:cNvSpPr/>
            <p:nvPr/>
          </p:nvSpPr>
          <p:spPr>
            <a:xfrm>
              <a:off x="3357554" y="3214686"/>
              <a:ext cx="928694" cy="57150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571868" y="2928934"/>
              <a:ext cx="500066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H</a:t>
              </a:r>
              <a:r>
                <a:rPr lang="en-US" altLang="zh-CN" sz="2500" baseline="-25000" dirty="0" smtClean="0"/>
                <a:t>e</a:t>
              </a:r>
              <a:endParaRPr lang="zh-CN" altLang="en-US" dirty="0"/>
            </a:p>
          </p:txBody>
        </p:sp>
      </p:grpSp>
      <p:sp>
        <p:nvSpPr>
          <p:cNvPr id="22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000100" y="5286388"/>
            <a:ext cx="6001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There must be at least 4 pairs of point correspondences to solve </a:t>
            </a:r>
            <a:r>
              <a:rPr lang="en-US" altLang="zh-CN" dirty="0" err="1" smtClean="0"/>
              <a:t>homography</a:t>
            </a:r>
            <a:r>
              <a:rPr lang="en-US" altLang="zh-CN" dirty="0" smtClean="0"/>
              <a:t>. A numeric solution is computed from an over-determined equation set.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Algebraic distance used in DLT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1571612"/>
            <a:ext cx="8149472" cy="4257701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DLT solve the </a:t>
            </a:r>
            <a:r>
              <a:rPr lang="en-US" altLang="zh-CN" dirty="0" err="1" smtClean="0"/>
              <a:t>homography</a:t>
            </a:r>
            <a:r>
              <a:rPr lang="en-US" altLang="zh-CN" dirty="0" smtClean="0"/>
              <a:t> by minimizing ||Ah||, the so-called</a:t>
            </a:r>
            <a:r>
              <a:rPr lang="en-US" altLang="zh-CN" dirty="0" smtClean="0">
                <a:solidFill>
                  <a:srgbClr val="FF0000"/>
                </a:solidFill>
              </a:rPr>
              <a:t> algebraic distance </a:t>
            </a:r>
            <a:r>
              <a:rPr lang="en-US" altLang="zh-CN" dirty="0" smtClean="0"/>
              <a:t>or</a:t>
            </a:r>
            <a:r>
              <a:rPr lang="en-US" altLang="zh-CN" dirty="0" smtClean="0">
                <a:solidFill>
                  <a:srgbClr val="FF0000"/>
                </a:solidFill>
              </a:rPr>
              <a:t> algebraic error</a:t>
            </a:r>
            <a:r>
              <a:rPr lang="en-US" altLang="zh-CN" dirty="0" smtClean="0"/>
              <a:t>.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Algebraic distance can be minimized linearly.</a:t>
            </a:r>
          </a:p>
          <a:p>
            <a:r>
              <a:rPr lang="en-US" altLang="zh-CN" u="sng" dirty="0" smtClean="0"/>
              <a:t>Not so meaningful </a:t>
            </a:r>
            <a:r>
              <a:rPr lang="en-US" altLang="zh-CN" dirty="0" smtClean="0"/>
              <a:t>in the sense of geometrics.</a:t>
            </a:r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http://www.graphics.pku.edu.cn/members/chenyisong/projects/iDLT/iDLT.htm</a:t>
            </a:r>
            <a:endParaRPr lang="zh-CN" altLang="en-US"/>
          </a:p>
        </p:txBody>
      </p:sp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1214414" y="3345653"/>
          <a:ext cx="5286375" cy="547687"/>
        </p:xfrm>
        <a:graphic>
          <a:graphicData uri="http://schemas.openxmlformats.org/presentationml/2006/ole">
            <p:oleObj spid="_x0000_s4106" name="公式" r:id="rId4" imgW="2819160" imgH="291960" progId="Equation.3">
              <p:embed/>
            </p:oleObj>
          </a:graphicData>
        </a:graphic>
      </p:graphicFrame>
      <p:pic>
        <p:nvPicPr>
          <p:cNvPr id="9" name="图片 8" descr="happy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3175" y="4503656"/>
            <a:ext cx="228600" cy="228600"/>
          </a:xfrm>
          <a:prstGeom prst="rect">
            <a:avLst/>
          </a:prstGeom>
        </p:spPr>
      </p:pic>
      <p:pic>
        <p:nvPicPr>
          <p:cNvPr id="10" name="图片 9" descr="sad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8509" y="5097545"/>
            <a:ext cx="228600" cy="22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3951</TotalTime>
  <Words>1226</Words>
  <PresentationFormat>全屏显示(4:3)</PresentationFormat>
  <Paragraphs>293</Paragraphs>
  <Slides>34</Slides>
  <Notes>3</Notes>
  <HiddenSlides>2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7" baseType="lpstr">
      <vt:lpstr>Office 主题</vt:lpstr>
      <vt:lpstr>公式</vt:lpstr>
      <vt:lpstr>Equation</vt:lpstr>
      <vt:lpstr>Minimizing Geometric Distance By Iterative Linear Optimization</vt:lpstr>
      <vt:lpstr>Content</vt:lpstr>
      <vt:lpstr>introduction</vt:lpstr>
      <vt:lpstr>Solving homography</vt:lpstr>
      <vt:lpstr>What we did is…</vt:lpstr>
      <vt:lpstr>Iterative dlt algorithm</vt:lpstr>
      <vt:lpstr>Symbols used</vt:lpstr>
      <vt:lpstr>Symbols used</vt:lpstr>
      <vt:lpstr>Algebraic distance used in DLT</vt:lpstr>
      <vt:lpstr>An alternative: the geometric distance</vt:lpstr>
      <vt:lpstr>幻灯片 11</vt:lpstr>
      <vt:lpstr>Relationship between dalg and dgeo</vt:lpstr>
      <vt:lpstr>Iteration</vt:lpstr>
      <vt:lpstr>How to adjust Ps and Po?</vt:lpstr>
      <vt:lpstr>Iteration process </vt:lpstr>
      <vt:lpstr>iDLT pseudo code</vt:lpstr>
      <vt:lpstr>Experimental results</vt:lpstr>
      <vt:lpstr>Synthetic Data</vt:lpstr>
      <vt:lpstr>Comparison</vt:lpstr>
      <vt:lpstr>Executeing time</vt:lpstr>
      <vt:lpstr>Estimate error</vt:lpstr>
      <vt:lpstr>Geometric error</vt:lpstr>
      <vt:lpstr>Deep observation to One trial</vt:lpstr>
      <vt:lpstr>Deep observation to One trial</vt:lpstr>
      <vt:lpstr>Error analysis using backward covariance propagation</vt:lpstr>
      <vt:lpstr>Backward Covariance Propagation</vt:lpstr>
      <vt:lpstr>Real World Data</vt:lpstr>
      <vt:lpstr>Real World Data</vt:lpstr>
      <vt:lpstr>Performance comparison</vt:lpstr>
      <vt:lpstr>Using iDLT in our 2-3D Reconstruction project</vt:lpstr>
      <vt:lpstr>Using iDLT in our 2-3D Reconstruction project</vt:lpstr>
      <vt:lpstr>Thanks!</vt:lpstr>
      <vt:lpstr>Q&amp;A</vt:lpstr>
      <vt:lpstr>幻灯片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Minimizing Geometric Distance By Iterative Linear Optimization</dc:title>
  <cp:lastModifiedBy>sunjw</cp:lastModifiedBy>
  <cp:revision>357</cp:revision>
  <dcterms:modified xsi:type="dcterms:W3CDTF">2010-08-21T10:05:29Z</dcterms:modified>
</cp:coreProperties>
</file>